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86" r:id="rId2"/>
    <p:sldId id="355" r:id="rId3"/>
    <p:sldId id="356" r:id="rId4"/>
    <p:sldId id="361" r:id="rId5"/>
    <p:sldId id="357" r:id="rId6"/>
    <p:sldId id="358" r:id="rId7"/>
    <p:sldId id="364" r:id="rId8"/>
    <p:sldId id="362" r:id="rId9"/>
    <p:sldId id="363" r:id="rId10"/>
    <p:sldId id="359" r:id="rId11"/>
    <p:sldId id="360" r:id="rId12"/>
    <p:sldId id="32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632523"/>
    <a:srgbClr val="660000"/>
    <a:srgbClr val="000099"/>
    <a:srgbClr val="FFFFFF"/>
    <a:srgbClr val="FF9900"/>
    <a:srgbClr val="8F000B"/>
    <a:srgbClr val="CC000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81434" autoAdjust="0"/>
  </p:normalViewPr>
  <p:slideViewPr>
    <p:cSldViewPr snapToGrid="0">
      <p:cViewPr varScale="1">
        <p:scale>
          <a:sx n="86" d="100"/>
          <a:sy n="86" d="100"/>
        </p:scale>
        <p:origin x="-117" y="4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1DF17-4303-41D0-9F62-20319A1C2DE1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CC23C-D84F-4813-AF3A-D4439CDADA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732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CC23C-D84F-4813-AF3A-D4439CDADA3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827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ctrTitle" hasCustomPrompt="1"/>
          </p:nvPr>
        </p:nvSpPr>
        <p:spPr>
          <a:xfrm>
            <a:off x="0" y="1844828"/>
            <a:ext cx="12192000" cy="2448271"/>
          </a:xfrm>
          <a:prstGeom prst="rect">
            <a:avLst/>
          </a:prstGeom>
          <a:solidFill>
            <a:srgbClr val="8D0011"/>
          </a:solidFill>
        </p:spPr>
        <p:txBody>
          <a:bodyPr>
            <a:normAutofit/>
          </a:bodyPr>
          <a:lstStyle>
            <a:lvl1pPr>
              <a:spcBef>
                <a:spcPts val="300"/>
              </a:spcBef>
              <a:spcAft>
                <a:spcPts val="300"/>
              </a:spcAft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br>
              <a:rPr lang="en-US" altLang="zh-CN" dirty="0"/>
            </a:br>
            <a:r>
              <a:rPr lang="zh-CN" altLang="en-US" dirty="0"/>
              <a:t>单击此处编辑母版标题样式</a:t>
            </a:r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1828800" y="4387552"/>
            <a:ext cx="8534400" cy="13457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A4AB2227-9728-42A2-9EB5-A55D1592CE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501" y="6588143"/>
            <a:ext cx="7778290" cy="36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2018/6/28                                                                                                                Author: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4466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632155" y="4371388"/>
            <a:ext cx="9193162" cy="1362075"/>
          </a:xfrm>
          <a:prstGeom prst="rect">
            <a:avLst/>
          </a:prstGeom>
          <a:solidFill>
            <a:srgbClr val="8D0011"/>
          </a:solidFill>
        </p:spPr>
        <p:txBody>
          <a:bodyPr anchor="t"/>
          <a:lstStyle>
            <a:lvl1pPr algn="l">
              <a:defRPr sz="3000" b="1" cap="all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2"/>
          <p:cNvSpPr>
            <a:spLocks noGrp="1"/>
          </p:cNvSpPr>
          <p:nvPr>
            <p:ph type="body" idx="1"/>
          </p:nvPr>
        </p:nvSpPr>
        <p:spPr>
          <a:xfrm>
            <a:off x="1632155" y="2871199"/>
            <a:ext cx="9193162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35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10918453" y="6550574"/>
            <a:ext cx="1189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38844A0B-DB9B-4D5B-8BB5-75ACEEF30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501" y="6588143"/>
            <a:ext cx="7778290" cy="36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2018/6/28                                                                                                                Author: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8860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idx="1" hasCustomPrompt="1"/>
          </p:nvPr>
        </p:nvSpPr>
        <p:spPr>
          <a:xfrm>
            <a:off x="874779" y="1543665"/>
            <a:ext cx="10560137" cy="4902396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>
              <a:defRPr sz="28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 sz="26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 sz="24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 sz="20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 sz="18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74779" y="804745"/>
            <a:ext cx="10560137" cy="54768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2800" b="1" u="none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3">
            <a:extLst>
              <a:ext uri="{FF2B5EF4-FFF2-40B4-BE49-F238E27FC236}">
                <a16:creationId xmlns:a16="http://schemas.microsoft.com/office/drawing/2014/main" id="{7EE6F003-98C9-4869-A0C3-9950F2D5D3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501" y="6588143"/>
            <a:ext cx="7778290" cy="36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b="1" u="none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2018/6/28                                                                                                                Author: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107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009843" y="838079"/>
            <a:ext cx="5086799" cy="639762"/>
          </a:xfrm>
          <a:prstGeom prst="rect">
            <a:avLst/>
          </a:prstGeom>
        </p:spPr>
        <p:txBody>
          <a:bodyPr lIns="36000" tIns="36000" rIns="36000" bIns="36000" anchor="ctr" anchorCtr="0">
            <a:normAutofit/>
          </a:bodyPr>
          <a:lstStyle>
            <a:lvl1pPr marL="0" indent="0">
              <a:buNone/>
              <a:defRPr sz="2400" b="1" u="none">
                <a:solidFill>
                  <a:srgbClr val="8D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009843" y="1626831"/>
            <a:ext cx="5086799" cy="488576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>
              <a:defRPr sz="20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 sz="16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 sz="14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 sz="14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 sz="14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7965" y="838079"/>
            <a:ext cx="5088797" cy="639762"/>
          </a:xfrm>
          <a:prstGeom prst="rect">
            <a:avLst/>
          </a:prstGeom>
        </p:spPr>
        <p:txBody>
          <a:bodyPr lIns="36000" tIns="36000" rIns="36000" bIns="36000" anchor="ctr" anchorCtr="0">
            <a:normAutofit/>
          </a:bodyPr>
          <a:lstStyle>
            <a:lvl1pPr>
              <a:defRPr lang="zh-CN" altLang="en-US" sz="2400" u="none" dirty="0">
                <a:solidFill>
                  <a:srgbClr val="8D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>
          <a:xfrm>
            <a:off x="6237965" y="1635318"/>
            <a:ext cx="5088797" cy="4885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 sz="16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 sz="14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 sz="14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 sz="14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3059D66E-EABF-49D6-B828-06EDAC1A32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501" y="6588143"/>
            <a:ext cx="7778290" cy="36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b="1" u="none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2018/6/28                                                                                                                Author: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3700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77055" y="810243"/>
            <a:ext cx="3366829" cy="457335"/>
          </a:xfrm>
          <a:prstGeom prst="rect">
            <a:avLst/>
          </a:prstGeom>
        </p:spPr>
        <p:txBody>
          <a:bodyPr lIns="36000" tIns="36000" rIns="36000" bIns="36000" anchor="ctr" anchorCtr="0">
            <a:normAutofit/>
          </a:bodyPr>
          <a:lstStyle>
            <a:lvl1pPr marL="0" indent="0">
              <a:buNone/>
              <a:defRPr sz="2000" b="1" u="none">
                <a:solidFill>
                  <a:srgbClr val="8D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77055" y="1382552"/>
            <a:ext cx="3366829" cy="5034014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>
              <a:defRPr sz="20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 sz="16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 sz="14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 sz="14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 sz="14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441355" y="810243"/>
            <a:ext cx="3368151" cy="457321"/>
          </a:xfrm>
          <a:prstGeom prst="rect">
            <a:avLst/>
          </a:prstGeom>
        </p:spPr>
        <p:txBody>
          <a:bodyPr lIns="36000" tIns="36000" rIns="36000" bIns="36000" anchor="ctr" anchorCtr="0">
            <a:normAutofit/>
          </a:bodyPr>
          <a:lstStyle>
            <a:lvl1pPr marL="0" indent="0">
              <a:buNone/>
              <a:defRPr sz="2000" b="1" u="none">
                <a:solidFill>
                  <a:srgbClr val="8D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441355" y="1391025"/>
            <a:ext cx="3368151" cy="5034013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>
              <a:defRPr sz="20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 sz="16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 sz="14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 sz="14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 sz="14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4">
            <a:extLst>
              <a:ext uri="{FF2B5EF4-FFF2-40B4-BE49-F238E27FC236}">
                <a16:creationId xmlns:a16="http://schemas.microsoft.com/office/drawing/2014/main" id="{5EEAFE12-DC21-2B4B-BD15-1474B6D540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06978" y="810242"/>
            <a:ext cx="3368151" cy="454417"/>
          </a:xfrm>
          <a:prstGeom prst="rect">
            <a:avLst/>
          </a:prstGeom>
        </p:spPr>
        <p:txBody>
          <a:bodyPr lIns="36000" tIns="36000" rIns="36000" bIns="36000" anchor="ctr" anchorCtr="0">
            <a:normAutofit/>
          </a:bodyPr>
          <a:lstStyle>
            <a:lvl1pPr marL="0" indent="0">
              <a:buNone/>
              <a:defRPr sz="2000" b="1" u="none">
                <a:solidFill>
                  <a:srgbClr val="8D001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内容占位符 5">
            <a:extLst>
              <a:ext uri="{FF2B5EF4-FFF2-40B4-BE49-F238E27FC236}">
                <a16:creationId xmlns:a16="http://schemas.microsoft.com/office/drawing/2014/main" id="{E833133E-D69A-DF41-AAAE-685A313166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06978" y="1388205"/>
            <a:ext cx="3368151" cy="5034013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>
              <a:defRPr sz="20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 sz="16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 sz="14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 sz="14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 sz="14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7D1B5697-4366-4134-B549-370D43A97E5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3501" y="6588143"/>
            <a:ext cx="7778290" cy="36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b="1" u="none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2018/6/28                                                                                                                Author: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90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0" y="2319916"/>
            <a:ext cx="12240000" cy="1800200"/>
          </a:xfrm>
          <a:prstGeom prst="rect">
            <a:avLst/>
          </a:prstGeom>
          <a:solidFill>
            <a:srgbClr val="8D0011"/>
          </a:solidFill>
        </p:spPr>
        <p:txBody>
          <a:bodyPr anchor="ctr" anchorCtr="0">
            <a:normAutofit/>
          </a:bodyPr>
          <a:lstStyle>
            <a:lvl1pPr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br>
              <a:rPr lang="en-US" altLang="zh-CN" dirty="0"/>
            </a:br>
            <a:r>
              <a:rPr lang="zh-CN" altLang="en-US" dirty="0"/>
              <a:t>单击此处编辑母版标题样式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56087DE5-AA03-488E-96BB-DFAA613E81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501" y="6588143"/>
            <a:ext cx="7778290" cy="36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2018/6/28                                                                                                                Author: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52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1976284" y="1946788"/>
            <a:ext cx="8219767" cy="40705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 sz="26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 sz="24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 sz="20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 sz="1800" u="none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976284" y="1141327"/>
            <a:ext cx="8219767" cy="492980"/>
          </a:xfrm>
          <a:prstGeom prst="rect">
            <a:avLst/>
          </a:prstGeom>
        </p:spPr>
        <p:txBody>
          <a:bodyPr lIns="36000" tIns="36000" rIns="36000" bIns="36000" anchor="ctr" anchorCtr="0">
            <a:normAutofit/>
          </a:bodyPr>
          <a:lstStyle>
            <a:lvl1pPr algn="l">
              <a:defRPr sz="3200" b="1" u="none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日期占位符 3">
            <a:extLst>
              <a:ext uri="{FF2B5EF4-FFF2-40B4-BE49-F238E27FC236}">
                <a16:creationId xmlns:a16="http://schemas.microsoft.com/office/drawing/2014/main" id="{5CB2E10B-2256-47A0-AF97-99E98F47B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501" y="6588143"/>
            <a:ext cx="7778290" cy="36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b="1" u="none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2018/6/28                                                                                                                Author: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0689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6637284"/>
            <a:ext cx="12192000" cy="220717"/>
          </a:xfrm>
          <a:prstGeom prst="rect">
            <a:avLst/>
          </a:prstGeom>
        </p:spPr>
      </p:pic>
      <p:sp>
        <p:nvSpPr>
          <p:cNvPr id="10" name="灯片编号占位符 5"/>
          <p:cNvSpPr txBox="1">
            <a:spLocks/>
          </p:cNvSpPr>
          <p:nvPr userDrawn="1"/>
        </p:nvSpPr>
        <p:spPr>
          <a:xfrm>
            <a:off x="11002536" y="1"/>
            <a:ext cx="118946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8EBE65F-4060-475C-9F52-C04BDF4C6D98}" type="slidenum">
              <a:rPr lang="zh-CN" altLang="en-US" sz="1400" smtClean="0"/>
              <a:pPr algn="r"/>
              <a:t>‹#›</a:t>
            </a:fld>
            <a:endParaRPr lang="zh-CN" altLang="en-US" sz="1400" dirty="0"/>
          </a:p>
        </p:txBody>
      </p:sp>
      <p:sp>
        <p:nvSpPr>
          <p:cNvPr id="26" name="TextBox 7"/>
          <p:cNvSpPr txBox="1"/>
          <p:nvPr userDrawn="1"/>
        </p:nvSpPr>
        <p:spPr>
          <a:xfrm>
            <a:off x="11085637" y="6620683"/>
            <a:ext cx="14738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FFFFFF"/>
                </a:solidFill>
                <a:latin typeface="Bell MT" panose="02020503060305020303" pitchFamily="18" charset="0"/>
                <a:ea typeface="仿宋" panose="02010609060101010101" pitchFamily="49" charset="-122"/>
                <a:cs typeface="Arial Unicode MS" panose="020B0604020202020204" pitchFamily="34" charset="-122"/>
              </a:rPr>
              <a:t>PKUSZ-SECE</a:t>
            </a:r>
            <a:endParaRPr lang="zh-CN" altLang="en-US" sz="1000" b="1" dirty="0">
              <a:solidFill>
                <a:srgbClr val="FFFFFF"/>
              </a:solidFill>
              <a:latin typeface="Bell MT" panose="02020503060305020303" pitchFamily="18" charset="0"/>
              <a:ea typeface="仿宋" panose="02010609060101010101" pitchFamily="49" charset="-122"/>
              <a:cs typeface="Arial Unicode MS" panose="020B0604020202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10"/>
          <a:srcRect r="7241"/>
          <a:stretch/>
        </p:blipFill>
        <p:spPr>
          <a:xfrm>
            <a:off x="0" y="2"/>
            <a:ext cx="12192000" cy="63850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8" y="145273"/>
            <a:ext cx="1391183" cy="391882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1612148" y="214090"/>
            <a:ext cx="0" cy="323065"/>
          </a:xfrm>
          <a:prstGeom prst="line">
            <a:avLst/>
          </a:prstGeom>
          <a:ln w="9525"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7"/>
          <p:cNvSpPr txBox="1"/>
          <p:nvPr userDrawn="1"/>
        </p:nvSpPr>
        <p:spPr>
          <a:xfrm>
            <a:off x="1714626" y="210409"/>
            <a:ext cx="2545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现代信号与数据处理实验室</a:t>
            </a:r>
          </a:p>
        </p:txBody>
      </p:sp>
      <p:sp>
        <p:nvSpPr>
          <p:cNvPr id="15" name="TextBox 7"/>
          <p:cNvSpPr txBox="1"/>
          <p:nvPr userDrawn="1"/>
        </p:nvSpPr>
        <p:spPr>
          <a:xfrm>
            <a:off x="1612148" y="372386"/>
            <a:ext cx="209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  <a:cs typeface="Arial Unicode MS" panose="020B0604020202020204" pitchFamily="34" charset="-122"/>
              </a:rPr>
              <a:t>Advanced</a:t>
            </a:r>
            <a:r>
              <a:rPr lang="en-US" altLang="zh-CN" sz="800" b="1" baseline="0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  <a:cs typeface="Arial Unicode MS" panose="020B0604020202020204" pitchFamily="34" charset="-122"/>
              </a:rPr>
              <a:t> Data &amp; Signal Processing Laboratory</a:t>
            </a:r>
            <a:endParaRPr lang="zh-CN" altLang="en-US" sz="800" b="1" dirty="0">
              <a:solidFill>
                <a:schemeClr val="bg1"/>
              </a:solidFill>
              <a:latin typeface="Arial Narrow" panose="020B0606020202030204" pitchFamily="34" charset="0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灯片编号占位符 5"/>
          <p:cNvSpPr txBox="1">
            <a:spLocks/>
          </p:cNvSpPr>
          <p:nvPr userDrawn="1"/>
        </p:nvSpPr>
        <p:spPr>
          <a:xfrm>
            <a:off x="11299902" y="-31010"/>
            <a:ext cx="892098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8EBE65F-4060-475C-9F52-C04BDF4C6D98}" type="slidenum">
              <a:rPr lang="zh-CN" altLang="en-US" sz="1400" smtClean="0"/>
              <a:pPr algn="r"/>
              <a:t>‹#›</a:t>
            </a:fld>
            <a:endParaRPr lang="zh-CN" altLang="en-US" sz="1400" dirty="0"/>
          </a:p>
        </p:txBody>
      </p:sp>
      <p:sp>
        <p:nvSpPr>
          <p:cNvPr id="17" name="日期占位符 3">
            <a:extLst>
              <a:ext uri="{FF2B5EF4-FFF2-40B4-BE49-F238E27FC236}">
                <a16:creationId xmlns:a16="http://schemas.microsoft.com/office/drawing/2014/main" id="{0C6DADE0-C95D-4521-97E2-7A79BBDBE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501" y="6588143"/>
            <a:ext cx="7778290" cy="36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2018/6/28                                                                                                                Author: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5655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4" r:id="rId4"/>
    <p:sldLayoutId id="2147483667" r:id="rId5"/>
    <p:sldLayoutId id="2147483666" r:id="rId6"/>
    <p:sldLayoutId id="2147483668" r:id="rId7"/>
  </p:sldLayoutIdLst>
  <p:hf hdr="0" ftr="0"/>
  <p:txStyles>
    <p:titleStyle>
      <a:lvl1pPr algn="ctr" defTabSz="685800" rtl="0" eaLnBrk="1" latinLnBrk="0" hangingPunct="1">
        <a:spcBef>
          <a:spcPct val="0"/>
        </a:spcBef>
        <a:buNone/>
        <a:defRPr sz="3600" b="1" kern="1200">
          <a:solidFill>
            <a:schemeClr val="bg1"/>
          </a:solidFill>
          <a:latin typeface="楷体" pitchFamily="49" charset="-122"/>
          <a:ea typeface="楷体" pitchFamily="49" charset="-122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ts val="450"/>
        </a:spcBef>
        <a:spcAft>
          <a:spcPts val="450"/>
        </a:spcAft>
        <a:buClr>
          <a:srgbClr val="990033"/>
        </a:buClr>
        <a:buSzPct val="80000"/>
        <a:buFont typeface="Wingdings" pitchFamily="2" charset="2"/>
        <a:buChar char="l"/>
        <a:defRPr sz="28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Clr>
          <a:schemeClr val="accent6">
            <a:lumMod val="50000"/>
          </a:schemeClr>
        </a:buClr>
        <a:buSzPct val="85000"/>
        <a:buFont typeface="Arial" pitchFamily="34" charset="0"/>
        <a:buChar char="–"/>
        <a:defRPr sz="2800" kern="1200">
          <a:solidFill>
            <a:schemeClr val="tx1"/>
          </a:solidFill>
          <a:latin typeface="+mj-ea"/>
          <a:ea typeface="+mj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Clr>
          <a:srgbClr val="7030A0"/>
        </a:buClr>
        <a:buSzPct val="80000"/>
        <a:buFont typeface="Wingdings" pitchFamily="2" charset="2"/>
        <a:buChar char="ü"/>
        <a:defRPr sz="2400" kern="1200">
          <a:solidFill>
            <a:schemeClr val="tx1"/>
          </a:solidFill>
          <a:latin typeface="+mj-ea"/>
          <a:ea typeface="+mj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ea"/>
          <a:ea typeface="+mj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j-ea"/>
          <a:ea typeface="+mj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506E974-8342-4B76-B4DC-E2EDCE9EEB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altLang="zh-CN" dirty="0"/>
            </a:br>
            <a:r>
              <a:rPr lang="en-US" altLang="zh-CN" dirty="0"/>
              <a:t>Hierarchical Feature Fusion model based SSD For Multi-scale Text Detection</a:t>
            </a:r>
            <a:endParaRPr lang="zh-CN" altLang="en-US" dirty="0"/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3860B1C6-69AF-41D0-9B1F-F543F78AB8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682520"/>
            <a:ext cx="8534400" cy="1345704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张皓然 胡帅</a:t>
            </a:r>
            <a:endParaRPr lang="en-US" altLang="zh-CN" sz="2000" dirty="0"/>
          </a:p>
          <a:p>
            <a:r>
              <a:rPr lang="en-US" altLang="zh-CN" sz="2000" dirty="0"/>
              <a:t>2019/11/21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762D0B-F239-1A43-BCC6-A9958AF6590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 dirty="0"/>
              <a:t>Author: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2087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04F6D-5CDE-4A18-9706-594020C42D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2018/6/28                                                                                                                Author: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A2AE4B-2522-4740-A702-06C4A1D697D5}"/>
              </a:ext>
            </a:extLst>
          </p:cNvPr>
          <p:cNvSpPr txBox="1"/>
          <p:nvPr/>
        </p:nvSpPr>
        <p:spPr>
          <a:xfrm>
            <a:off x="827313" y="1126671"/>
            <a:ext cx="62865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Dataset &amp; 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实验设置</a:t>
            </a:r>
            <a:endParaRPr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/>
            <a:endParaRPr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ICDAR 2013 229 train pics /223 test pics</a:t>
            </a:r>
          </a:p>
          <a:p>
            <a:pPr algn="l"/>
            <a:endParaRPr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sz="14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Fintune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the model pretrained with Synth Text (800,000 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合成图片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)</a:t>
            </a:r>
          </a:p>
          <a:p>
            <a:pPr algn="l"/>
            <a:endParaRPr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sz="14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Lr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=0.0001(multistep), </a:t>
            </a:r>
            <a:r>
              <a:rPr lang="en-US" altLang="zh-CN" sz="14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weight_decay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=0.0005,momentum=0.9</a:t>
            </a:r>
          </a:p>
          <a:p>
            <a:pPr algn="l"/>
            <a:endParaRPr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64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万次迭代，每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8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万次进行一次测试，最后在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Synth Text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上 准确率为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0.79</a:t>
            </a:r>
          </a:p>
          <a:p>
            <a:pPr algn="l"/>
            <a:endParaRPr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B941F6-1278-4B7A-9585-F891B7CA2F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61729" y="2801765"/>
            <a:ext cx="2700000" cy="36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3E1576-D825-4835-BAA0-A848C70A60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833" y="3373440"/>
            <a:ext cx="4800000" cy="360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49DE438-F7B2-4984-9B3D-ED0DCB020B76}"/>
              </a:ext>
            </a:extLst>
          </p:cNvPr>
          <p:cNvSpPr txBox="1"/>
          <p:nvPr/>
        </p:nvSpPr>
        <p:spPr>
          <a:xfrm>
            <a:off x="6572833" y="2728545"/>
            <a:ext cx="5138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Detections performance of different text detection algorithms in ICDAR2015 dataset</a:t>
            </a:r>
            <a:endParaRPr lang="zh-CN" altLang="en-US" sz="1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218A345-0584-4EF3-9E71-5A81FE70D4B3}"/>
                  </a:ext>
                </a:extLst>
              </p:cNvPr>
              <p:cNvSpPr txBox="1"/>
              <p:nvPr/>
            </p:nvSpPr>
            <p:spPr>
              <a:xfrm>
                <a:off x="6754586" y="974272"/>
                <a:ext cx="4299857" cy="1679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1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评价指标</a:t>
                </a:r>
                <a:endParaRPr lang="en-US" altLang="zh-CN" sz="1400" dirty="0"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 algn="l"/>
                <a:r>
                  <a:rPr lang="en-US" altLang="zh-CN" sz="1400" dirty="0" err="1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Precison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(P)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𝑇𝑃</m:t>
                        </m:r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𝑇𝑃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𝐹𝑃</m:t>
                        </m:r>
                      </m:den>
                    </m:f>
                  </m:oMath>
                </a14:m>
                <a:endParaRPr lang="en-US" altLang="zh-CN" sz="1400" dirty="0"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Recall (R)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𝑇𝑃</m:t>
                        </m:r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𝑇𝑃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𝐹𝑁</m:t>
                        </m:r>
                      </m:den>
                    </m:f>
                  </m:oMath>
                </a14:m>
                <a:endParaRPr lang="en-US" altLang="zh-CN" sz="1400" dirty="0"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F-measure (F)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𝑃𝑅</m:t>
                        </m:r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den>
                    </m:f>
                  </m:oMath>
                </a14:m>
                <a:endParaRPr lang="en-US" altLang="zh-CN" sz="1400" dirty="0"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 algn="l"/>
                <a:endParaRPr lang="en-US" altLang="zh-CN" sz="1400" dirty="0"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 algn="l"/>
                <a:r>
                  <a:rPr lang="en-US" altLang="zh-CN" sz="1400" dirty="0" err="1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IoU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( Bounding box, </a:t>
                </a:r>
                <a:r>
                  <a:rPr lang="en-US" altLang="zh-CN" sz="140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ground truth) &gt; 0.5      </a:t>
                </a:r>
                <a:endParaRPr lang="zh-CN" altLang="en-US" sz="1400" dirty="0"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218A345-0584-4EF3-9E71-5A81FE70D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586" y="974272"/>
                <a:ext cx="4299857" cy="1679947"/>
              </a:xfrm>
              <a:prstGeom prst="rect">
                <a:avLst/>
              </a:prstGeom>
              <a:blipFill>
                <a:blip r:embed="rId4"/>
                <a:stretch>
                  <a:fillRect l="-426" t="-727" b="-2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449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04F6D-5CDE-4A18-9706-594020C42D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2018/6/28                                                                                                                Author: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B0387FC-CF68-46A6-868F-E66BE3C0C82F}"/>
              </a:ext>
            </a:extLst>
          </p:cNvPr>
          <p:cNvSpPr txBox="1"/>
          <p:nvPr/>
        </p:nvSpPr>
        <p:spPr>
          <a:xfrm>
            <a:off x="919843" y="1322614"/>
            <a:ext cx="54646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Comparsion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of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detection results</a:t>
            </a:r>
          </a:p>
          <a:p>
            <a:pPr algn="l"/>
            <a:endParaRPr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/>
            <a:endParaRPr lang="zh-CN" altLang="en-US" sz="1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1805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16B51B-0E21-4184-B29F-AFAF4A876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Thanks for your attention!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70290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04F6D-5CDE-4A18-9706-594020C42D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2018/6/28                                                                                                                Author: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C644C6-36F0-405F-A1A9-F831D4358273}"/>
              </a:ext>
            </a:extLst>
          </p:cNvPr>
          <p:cNvSpPr txBox="1"/>
          <p:nvPr/>
        </p:nvSpPr>
        <p:spPr>
          <a:xfrm>
            <a:off x="685694" y="1110343"/>
            <a:ext cx="3173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INTRODUCTION </a:t>
            </a:r>
            <a:endParaRPr lang="zh-CN" altLang="en-US" sz="1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3584ED9-4EE0-4E42-8C26-879C8EB13A52}"/>
              </a:ext>
            </a:extLst>
          </p:cNvPr>
          <p:cNvSpPr/>
          <p:nvPr/>
        </p:nvSpPr>
        <p:spPr>
          <a:xfrm>
            <a:off x="685694" y="29673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single shot detector (SSD) has shown predominance in object detection among deep learning-based methods but has limited capability in handling multi-scale text detection (MTD) task. </a:t>
            </a:r>
          </a:p>
          <a:p>
            <a:r>
              <a:rPr lang="en-US" altLang="zh-CN" dirty="0"/>
              <a:t>SSD-based methods are inefficient or inaccurate in detecting small-scale objects.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17297B1-6ECB-4A06-BEB5-B9C200920FCD}"/>
              </a:ext>
            </a:extLst>
          </p:cNvPr>
          <p:cNvSpPr/>
          <p:nvPr/>
        </p:nvSpPr>
        <p:spPr>
          <a:xfrm>
            <a:off x="685694" y="1529248"/>
            <a:ext cx="114008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region-based methods </a:t>
            </a:r>
          </a:p>
          <a:p>
            <a:r>
              <a:rPr lang="en-US" altLang="zh-CN" dirty="0"/>
              <a:t> divide the text detection task into two steps: Region Proposal Network (RPN) and </a:t>
            </a:r>
            <a:r>
              <a:rPr lang="en-US" altLang="zh-CN" dirty="0" err="1"/>
              <a:t>RoI</a:t>
            </a:r>
            <a:r>
              <a:rPr lang="en-US" altLang="zh-CN" dirty="0"/>
              <a:t>-wise Classification Network (RCN)</a:t>
            </a:r>
          </a:p>
          <a:p>
            <a:r>
              <a:rPr lang="en-US" altLang="zh-CN" dirty="0"/>
              <a:t>region-free methods </a:t>
            </a:r>
          </a:p>
          <a:p>
            <a:r>
              <a:rPr lang="en-US" altLang="zh-CN" dirty="0"/>
              <a:t>directly predict bounding boxes and their classes.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75456D8-2883-421C-99AD-2C4D189A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699" y="4403206"/>
            <a:ext cx="4897117" cy="17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62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04F6D-5CDE-4A18-9706-594020C42D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2018/6/28                                                                                                                Author: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372E155-9AF5-43CC-824A-AE55843DE5F7}"/>
              </a:ext>
            </a:extLst>
          </p:cNvPr>
          <p:cNvSpPr txBox="1"/>
          <p:nvPr/>
        </p:nvSpPr>
        <p:spPr>
          <a:xfrm>
            <a:off x="685694" y="1110343"/>
            <a:ext cx="3173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Single Shot </a:t>
            </a:r>
            <a:r>
              <a:rPr lang="en-US" altLang="zh-CN" sz="14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MultiBox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Detector[1]</a:t>
            </a:r>
            <a:endParaRPr lang="zh-CN" altLang="en-US" sz="1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BF94B4-054D-45DD-938D-2FFB18E10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86" y="1719251"/>
            <a:ext cx="10649028" cy="303849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F08C994-C8AE-47CB-9651-CA40683D43B5}"/>
              </a:ext>
            </a:extLst>
          </p:cNvPr>
          <p:cNvSpPr txBox="1"/>
          <p:nvPr/>
        </p:nvSpPr>
        <p:spPr>
          <a:xfrm>
            <a:off x="831273" y="5309062"/>
            <a:ext cx="48526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SSD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以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VGG16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作为基本框架，完成特征提取，有如下修改：</a:t>
            </a:r>
            <a:endParaRPr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fc6 -&gt; conv6(3x3)</a:t>
            </a:r>
          </a:p>
          <a:p>
            <a:pPr algn="l"/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Fc7 -&gt; conv7(1x1)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0FE462-E8B1-471F-A366-9ABA241EF6E4}"/>
              </a:ext>
            </a:extLst>
          </p:cNvPr>
          <p:cNvSpPr txBox="1"/>
          <p:nvPr/>
        </p:nvSpPr>
        <p:spPr>
          <a:xfrm>
            <a:off x="7387244" y="5259185"/>
            <a:ext cx="29851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key features:</a:t>
            </a:r>
          </a:p>
          <a:p>
            <a:r>
              <a:rPr lang="en-US" altLang="zh-CN" sz="1400" dirty="0"/>
              <a:t>Multi-scale feature maps for detection</a:t>
            </a:r>
          </a:p>
          <a:p>
            <a:r>
              <a:rPr lang="en-US" altLang="zh-CN" sz="1400" dirty="0"/>
              <a:t>Convolutional predictors for detection</a:t>
            </a:r>
          </a:p>
          <a:p>
            <a:r>
              <a:rPr lang="en-US" altLang="zh-CN" sz="1400" dirty="0"/>
              <a:t>Default boxes and aspect ratios</a:t>
            </a:r>
            <a:endParaRPr lang="zh-CN" altLang="en-US" sz="1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506A5C-44F2-4AE4-A188-EB35203C0B10}"/>
              </a:ext>
            </a:extLst>
          </p:cNvPr>
          <p:cNvSpPr/>
          <p:nvPr/>
        </p:nvSpPr>
        <p:spPr>
          <a:xfrm>
            <a:off x="1248082" y="486002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[1]Liu, Wei, et al. "</a:t>
            </a:r>
            <a:r>
              <a:rPr lang="en-US" altLang="zh-CN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Ssd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: Single shot </a:t>
            </a:r>
            <a:r>
              <a:rPr lang="en-US" altLang="zh-CN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multibox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 detector." </a:t>
            </a:r>
            <a:r>
              <a:rPr lang="en-US" altLang="zh-CN" sz="1400" i="1" dirty="0">
                <a:solidFill>
                  <a:srgbClr val="222222"/>
                </a:solidFill>
                <a:latin typeface="Arial" panose="020B0604020202020204" pitchFamily="34" charset="0"/>
              </a:rPr>
              <a:t>European conference on computer vision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. Springer, Cham, 2016.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267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04F6D-5CDE-4A18-9706-594020C42D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2018/6/28                                                                                                                Author: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372E155-9AF5-43CC-824A-AE55843DE5F7}"/>
              </a:ext>
            </a:extLst>
          </p:cNvPr>
          <p:cNvSpPr txBox="1"/>
          <p:nvPr/>
        </p:nvSpPr>
        <p:spPr>
          <a:xfrm>
            <a:off x="724487" y="1110343"/>
            <a:ext cx="3173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Single Shot </a:t>
            </a:r>
            <a:r>
              <a:rPr lang="en-US" altLang="zh-CN" sz="14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MultiBox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Detector</a:t>
            </a:r>
            <a:endParaRPr lang="zh-CN" altLang="en-US" sz="1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BB2596-04BB-4286-BFD9-573F3B6CED4C}"/>
              </a:ext>
            </a:extLst>
          </p:cNvPr>
          <p:cNvSpPr/>
          <p:nvPr/>
        </p:nvSpPr>
        <p:spPr>
          <a:xfrm>
            <a:off x="724487" y="1587331"/>
            <a:ext cx="7191328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Matching strategy:</a:t>
            </a:r>
          </a:p>
          <a:p>
            <a:r>
              <a:rPr lang="en-US" altLang="zh-CN" dirty="0"/>
              <a:t>we then match default boxes to</a:t>
            </a:r>
            <a:br>
              <a:rPr lang="en-US" altLang="zh-CN" dirty="0"/>
            </a:br>
            <a:r>
              <a:rPr lang="en-US" altLang="zh-CN" dirty="0"/>
              <a:t>any ground truth with </a:t>
            </a:r>
            <a:r>
              <a:rPr lang="en-US" altLang="zh-CN" dirty="0" err="1"/>
              <a:t>jaccard</a:t>
            </a:r>
            <a:r>
              <a:rPr lang="en-US" altLang="zh-CN" dirty="0"/>
              <a:t> overlap higher than a threshold (0.5). </a:t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Training objective:</a:t>
            </a:r>
          </a:p>
          <a:p>
            <a:r>
              <a:rPr lang="en-US" altLang="zh-CN" dirty="0"/>
              <a:t>a weighted sum of the localization loss (loc) and the confidence loss (conf)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1A8958-AAC3-4097-AC5D-FBAED973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90" y="3500514"/>
            <a:ext cx="4621876" cy="57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9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04F6D-5CDE-4A18-9706-594020C42D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2018/6/28                                                                                                                Author: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EFB146-B9D2-4A9F-8FE8-4A35E0C9F929}"/>
              </a:ext>
            </a:extLst>
          </p:cNvPr>
          <p:cNvSpPr txBox="1"/>
          <p:nvPr/>
        </p:nvSpPr>
        <p:spPr>
          <a:xfrm>
            <a:off x="478971" y="1072243"/>
            <a:ext cx="2090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Feature extraction Module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E7A814-D7C8-4CDF-B409-6989FFAB559E}"/>
              </a:ext>
            </a:extLst>
          </p:cNvPr>
          <p:cNvSpPr txBox="1"/>
          <p:nvPr/>
        </p:nvSpPr>
        <p:spPr>
          <a:xfrm>
            <a:off x="478971" y="4244171"/>
            <a:ext cx="61435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ResNet-101 is taken as the basic network instead of VGG-16 which is used in original SSD[2], keeping the layers from conv1 to res5c unchanged, and appending three additional convolutional layers, named as res6, res7 and res8, respectively.</a:t>
            </a:r>
          </a:p>
          <a:p>
            <a:r>
              <a:rPr lang="en-US" altLang="zh-CN" sz="1400" dirty="0"/>
              <a:t>take the last layer of each stage in ResNet-101 as the detection layers</a:t>
            </a:r>
          </a:p>
          <a:p>
            <a:r>
              <a:rPr lang="en-US" altLang="zh-CN" sz="1400" dirty="0"/>
              <a:t>these detection layers are denoted as res2c, res3b3, res4b21, res5c, res6, res7, and res8,</a:t>
            </a:r>
            <a:endParaRPr lang="zh-CN" altLang="en-US" sz="1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F35EF9-5204-402D-AC84-29117975711E}"/>
              </a:ext>
            </a:extLst>
          </p:cNvPr>
          <p:cNvSpPr/>
          <p:nvPr/>
        </p:nvSpPr>
        <p:spPr>
          <a:xfrm>
            <a:off x="794657" y="57857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[2]Fu, Cheng-Yang, et al. "</a:t>
            </a:r>
            <a:r>
              <a:rPr lang="en-US" altLang="zh-CN" dirty="0" err="1"/>
              <a:t>Dssd</a:t>
            </a:r>
            <a:r>
              <a:rPr lang="en-US" altLang="zh-CN" dirty="0"/>
              <a:t>: Deconvolutional single shot detector." 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arXiv:1701.06659 (2017).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18890A2-11C6-46D9-A3AB-938DB7B1E3B0}"/>
              </a:ext>
            </a:extLst>
          </p:cNvPr>
          <p:cNvSpPr/>
          <p:nvPr/>
        </p:nvSpPr>
        <p:spPr>
          <a:xfrm>
            <a:off x="7115695" y="153398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we design an inception(</a:t>
            </a:r>
            <a:r>
              <a:rPr lang="en-US" altLang="zh-CN" dirty="0" err="1"/>
              <a:t>GoogLeNet</a:t>
            </a:r>
            <a:r>
              <a:rPr lang="en-US" altLang="zh-CN" dirty="0"/>
              <a:t>) module for each detection layer to capture multi-scale feature by using different sizes of convolutional kernels. 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4836D28-3BF3-4786-B50A-C350DAA4D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729" y="2851917"/>
            <a:ext cx="3707501" cy="22192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388AC59-2421-4AFE-A719-F2D00D6E2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77" y="1984286"/>
            <a:ext cx="7280738" cy="157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36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04F6D-5CDE-4A18-9706-594020C42D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2018/6/28                                                                                                                Author: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7F0FE2F-50B7-46FB-AA8B-E88BB803FC73}"/>
              </a:ext>
            </a:extLst>
          </p:cNvPr>
          <p:cNvSpPr/>
          <p:nvPr/>
        </p:nvSpPr>
        <p:spPr>
          <a:xfrm>
            <a:off x="947886" y="972188"/>
            <a:ext cx="2304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Feature fusion module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D48E2D5-34A9-4258-838B-020150618D84}"/>
              </a:ext>
            </a:extLst>
          </p:cNvPr>
          <p:cNvSpPr/>
          <p:nvPr/>
        </p:nvSpPr>
        <p:spPr>
          <a:xfrm>
            <a:off x="1012839" y="1537454"/>
            <a:ext cx="2433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inspired by </a:t>
            </a:r>
            <a:r>
              <a:rPr lang="en-US" altLang="zh-CN" dirty="0" err="1"/>
              <a:t>HyperNet</a:t>
            </a:r>
            <a:r>
              <a:rPr lang="en-US" altLang="zh-CN" dirty="0"/>
              <a:t>[3]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4FBBEA8-A2D7-4571-9B22-18765FBFA14B}"/>
              </a:ext>
            </a:extLst>
          </p:cNvPr>
          <p:cNvSpPr/>
          <p:nvPr/>
        </p:nvSpPr>
        <p:spPr>
          <a:xfrm>
            <a:off x="814648" y="482254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[3]B. Hariharan, P. Arbelaez, R. </a:t>
            </a:r>
            <a:r>
              <a:rPr lang="en-US" altLang="zh-CN" dirty="0" err="1"/>
              <a:t>Girshick</a:t>
            </a:r>
            <a:r>
              <a:rPr lang="en-US" altLang="zh-CN" dirty="0"/>
              <a:t>, and J. Malik,</a:t>
            </a:r>
          </a:p>
          <a:p>
            <a:r>
              <a:rPr lang="en-US" altLang="zh-CN" dirty="0"/>
              <a:t>"</a:t>
            </a:r>
            <a:r>
              <a:rPr lang="en-US" altLang="zh-CN" dirty="0" err="1"/>
              <a:t>Hypercolumns</a:t>
            </a:r>
            <a:r>
              <a:rPr lang="en-US" altLang="zh-CN" dirty="0"/>
              <a:t> for object segmentation and fine-grained</a:t>
            </a:r>
          </a:p>
          <a:p>
            <a:r>
              <a:rPr lang="en-US" altLang="zh-CN" dirty="0"/>
              <a:t>localization," in IEEE Conference on Computer Vision</a:t>
            </a:r>
          </a:p>
          <a:p>
            <a:r>
              <a:rPr lang="en-US" altLang="zh-CN" dirty="0"/>
              <a:t>and Pattern Recognition, 2015, pp. 447-456.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D55830-4B0A-4AC8-8671-56A78E943418}"/>
              </a:ext>
            </a:extLst>
          </p:cNvPr>
          <p:cNvSpPr/>
          <p:nvPr/>
        </p:nvSpPr>
        <p:spPr>
          <a:xfrm>
            <a:off x="1012839" y="2035452"/>
            <a:ext cx="1086881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(MIF)Multi-layer Inception Features:</a:t>
            </a:r>
          </a:p>
          <a:p>
            <a:r>
              <a:rPr lang="en-US" altLang="zh-CN" dirty="0"/>
              <a:t>the preceding inception feature layer, the current inception feature layer and the behind inception feature layer</a:t>
            </a:r>
          </a:p>
          <a:p>
            <a:r>
              <a:rPr lang="en-US" altLang="zh-CN" dirty="0" err="1"/>
              <a:t>Aim:incorporating</a:t>
            </a:r>
            <a:r>
              <a:rPr lang="en-US" altLang="zh-CN" dirty="0"/>
              <a:t> semantic and contextual information in feature maps</a:t>
            </a:r>
          </a:p>
          <a:p>
            <a:endParaRPr lang="en-US" altLang="zh-CN" dirty="0"/>
          </a:p>
          <a:p>
            <a:r>
              <a:rPr lang="en-US" altLang="zh-CN" dirty="0"/>
              <a:t>multi-level feature fusion</a:t>
            </a:r>
          </a:p>
          <a:p>
            <a:r>
              <a:rPr lang="en-US" altLang="zh-CN" dirty="0"/>
              <a:t>It is a fact that the lower layers feature maps are of higher resolution containing abundant details but less semantic information. To improve the small-scale texts detection capability, the abstract semantic features from higher layers are fused into the lower layers. </a:t>
            </a:r>
          </a:p>
          <a:p>
            <a:r>
              <a:rPr lang="en-US" altLang="zh-CN" dirty="0"/>
              <a:t>MIF-5 and MIF-6 are up-sampled which are fused with MIF-1 and MIF-2 respectively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50C73B-1F2B-4715-8FFF-1F932E9AE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434" y="462279"/>
            <a:ext cx="3588478" cy="274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32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5FFA4C-DACC-434F-86F5-3A5FC4A7C8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2018/6/28                                                                                                                Author: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480608-5443-401A-A72C-F08EF12EA9D1}"/>
              </a:ext>
            </a:extLst>
          </p:cNvPr>
          <p:cNvSpPr/>
          <p:nvPr/>
        </p:nvSpPr>
        <p:spPr>
          <a:xfrm>
            <a:off x="1239092" y="1044232"/>
            <a:ext cx="2512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Text attention module[4]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74495C-A0F7-44F6-B177-D45117290316}"/>
              </a:ext>
            </a:extLst>
          </p:cNvPr>
          <p:cNvSpPr/>
          <p:nvPr/>
        </p:nvSpPr>
        <p:spPr>
          <a:xfrm>
            <a:off x="934646" y="541127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[4]He, Pan, et al. "Single shot text detector with regional attention." Proceedings of the IEEE International Conference on Computer Vision. 2017.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5FEE16B-9AF0-44E6-9DCA-B06AD667E4C1}"/>
              </a:ext>
            </a:extLst>
          </p:cNvPr>
          <p:cNvSpPr/>
          <p:nvPr/>
        </p:nvSpPr>
        <p:spPr>
          <a:xfrm>
            <a:off x="1239092" y="164185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employ the text attention module trying to learn the probability heat map of texts</a:t>
            </a:r>
          </a:p>
          <a:p>
            <a:endParaRPr lang="en-US" altLang="zh-CN" dirty="0"/>
          </a:p>
          <a:p>
            <a:r>
              <a:rPr lang="en-US" altLang="zh-CN" dirty="0"/>
              <a:t>learn the spatial regions of text from MIFs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8A2359-1D35-444E-A318-EA9128472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218" y="1597725"/>
            <a:ext cx="5410948" cy="35600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86E7C47-D764-4478-AE3C-CC4C7D4D5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23" y="3070471"/>
            <a:ext cx="5453991" cy="41126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B259CBE-33BF-4369-A73A-F4ADBA74E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571" y="3829760"/>
            <a:ext cx="3970972" cy="5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4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04F6D-5CDE-4A18-9706-594020C42D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2018/6/28                                                                                                                Author: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7F0FE2F-50B7-46FB-AA8B-E88BB803FC73}"/>
              </a:ext>
            </a:extLst>
          </p:cNvPr>
          <p:cNvSpPr/>
          <p:nvPr/>
        </p:nvSpPr>
        <p:spPr>
          <a:xfrm>
            <a:off x="947886" y="972188"/>
            <a:ext cx="2538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Word prediction module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B73980-B6DC-46A5-BAF6-D9BE5F3F8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11"/>
          <a:stretch/>
        </p:blipFill>
        <p:spPr>
          <a:xfrm>
            <a:off x="1005738" y="1584959"/>
            <a:ext cx="4029104" cy="53535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4FF5ADF-965E-4B14-B197-9B722522E4A6}"/>
              </a:ext>
            </a:extLst>
          </p:cNvPr>
          <p:cNvSpPr/>
          <p:nvPr/>
        </p:nvSpPr>
        <p:spPr>
          <a:xfrm>
            <a:off x="947886" y="2861948"/>
            <a:ext cx="32070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modify the original aspect ratios</a:t>
            </a:r>
          </a:p>
          <a:p>
            <a:r>
              <a:rPr lang="en-US" altLang="zh-CN" dirty="0"/>
              <a:t>(0.5, 2, 3, 4, 5, 7, 9, 11)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3898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04F6D-5CDE-4A18-9706-594020C42D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2018/6/28                                                                                                                Author: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7F0FE2F-50B7-46FB-AA8B-E88BB803FC73}"/>
              </a:ext>
            </a:extLst>
          </p:cNvPr>
          <p:cNvSpPr/>
          <p:nvPr/>
        </p:nvSpPr>
        <p:spPr>
          <a:xfrm>
            <a:off x="947886" y="972188"/>
            <a:ext cx="2304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Feature fusion module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26B055-34B8-411D-B475-AF29AC71E10B}"/>
              </a:ext>
            </a:extLst>
          </p:cNvPr>
          <p:cNvSpPr/>
          <p:nvPr/>
        </p:nvSpPr>
        <p:spPr>
          <a:xfrm>
            <a:off x="3048000" y="28288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e batch size is set to 32, with a momentum of 0.9. We initialize our model using the pre-trained model in [17]. The learning rate is set to 0.001 and is decayed to its 1 10 after 15, 000 iterations.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455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 algn="l">
          <a:defRPr sz="1400" dirty="0">
            <a:solidFill>
              <a:srgbClr val="000000"/>
            </a:solidFill>
            <a:latin typeface="NimbusRomNo9L-Regu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defRPr sz="1400" dirty="0" smtClean="0">
            <a:latin typeface="Times New Roman" panose="02020603050405020304" pitchFamily="18" charset="0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adsplab-红白模版2014</Template>
  <TotalTime>10920</TotalTime>
  <Words>715</Words>
  <Application>Microsoft Office PowerPoint</Application>
  <PresentationFormat>宽屏</PresentationFormat>
  <Paragraphs>83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6" baseType="lpstr">
      <vt:lpstr>Arial Unicode MS</vt:lpstr>
      <vt:lpstr>仿宋</vt:lpstr>
      <vt:lpstr>楷体</vt:lpstr>
      <vt:lpstr>宋体</vt:lpstr>
      <vt:lpstr>微软雅黑</vt:lpstr>
      <vt:lpstr>微软雅黑 Light</vt:lpstr>
      <vt:lpstr>Arial</vt:lpstr>
      <vt:lpstr>Arial Narrow</vt:lpstr>
      <vt:lpstr>Bell MT</vt:lpstr>
      <vt:lpstr>Calibri</vt:lpstr>
      <vt:lpstr>Cambria Math</vt:lpstr>
      <vt:lpstr>Times New Roman</vt:lpstr>
      <vt:lpstr>Wingdings</vt:lpstr>
      <vt:lpstr>Office 主题​​</vt:lpstr>
      <vt:lpstr> Hierarchical Feature Fusion model based SSD For Multi-scale Text Detection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ADSP_NHK</dc:creator>
  <cp:lastModifiedBy>Huawei</cp:lastModifiedBy>
  <cp:revision>303</cp:revision>
  <dcterms:created xsi:type="dcterms:W3CDTF">2014-10-09T01:15:25Z</dcterms:created>
  <dcterms:modified xsi:type="dcterms:W3CDTF">2019-12-16T16:47:06Z</dcterms:modified>
</cp:coreProperties>
</file>